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567"/>
  </p:normalViewPr>
  <p:slideViewPr>
    <p:cSldViewPr snapToGrid="0" snapToObjects="1">
      <p:cViewPr varScale="1">
        <p:scale>
          <a:sx n="84" d="100"/>
          <a:sy n="84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D7C8-8B9A-A248-B864-28716188F832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A63C4-1F1A-064A-B6EA-4EB15DEA6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9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8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0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3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16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671"/>
            <a:ext cx="9717741" cy="6817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aseline="0">
                <a:solidFill>
                  <a:srgbClr val="008EE4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695"/>
            <a:ext cx="10515600" cy="432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ü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838200" y="1149831"/>
            <a:ext cx="10515600" cy="546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Font typeface="Wingdings" panose="05000000000000000000" pitchFamily="2" charset="2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Font typeface="Courier New" panose="02070309020205020404" pitchFamily="49" charset="0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Font typeface="Wingdings" panose="05000000000000000000" pitchFamily="2" charset="2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5118" y="914399"/>
            <a:ext cx="10986247" cy="0"/>
          </a:xfrm>
          <a:prstGeom prst="line">
            <a:avLst/>
          </a:prstGeom>
          <a:ln w="28575">
            <a:solidFill>
              <a:srgbClr val="008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87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0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8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9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5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9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4298-9EBE-F548-B816-7D917681BD7B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DC807-BAC2-394B-9F2C-38C39C23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2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Relationship Id="rId23" Type="http://schemas.openxmlformats.org/officeDocument/2006/relationships/image" Target="../media/image91.png"/><Relationship Id="rId24" Type="http://schemas.openxmlformats.org/officeDocument/2006/relationships/image" Target="../media/image92.png"/><Relationship Id="rId25" Type="http://schemas.openxmlformats.org/officeDocument/2006/relationships/image" Target="../media/image93.png"/><Relationship Id="rId26" Type="http://schemas.openxmlformats.org/officeDocument/2006/relationships/image" Target="../media/image94.png"/><Relationship Id="rId27" Type="http://schemas.openxmlformats.org/officeDocument/2006/relationships/image" Target="../media/image95.jpeg"/><Relationship Id="rId28" Type="http://schemas.openxmlformats.org/officeDocument/2006/relationships/image" Target="../media/image96.png"/><Relationship Id="rId29" Type="http://schemas.openxmlformats.org/officeDocument/2006/relationships/image" Target="../media/image97.png"/><Relationship Id="rId30" Type="http://schemas.openxmlformats.org/officeDocument/2006/relationships/image" Target="../media/image98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95187" y="1162098"/>
            <a:ext cx="5882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08FE5"/>
                </a:solidFill>
                <a:ea typeface="Roboto Condensed" charset="0"/>
                <a:cs typeface="Times New Roman" panose="02020603050405020304" pitchFamily="18" charset="0"/>
              </a:rPr>
              <a:t>GIỚI THIỆU TỔNG QUAN</a:t>
            </a:r>
          </a:p>
          <a:p>
            <a:pPr algn="ctr"/>
            <a:r>
              <a:rPr lang="en-US" sz="4400" b="1" dirty="0" smtClean="0">
                <a:solidFill>
                  <a:srgbClr val="008FE5"/>
                </a:solidFill>
                <a:ea typeface="Roboto Condensed" charset="0"/>
                <a:cs typeface="Times New Roman" panose="02020603050405020304" pitchFamily="18" charset="0"/>
              </a:rPr>
              <a:t>VNG &amp; </a:t>
            </a:r>
            <a:r>
              <a:rPr lang="en-US" sz="4400" b="1" dirty="0" err="1" smtClean="0">
                <a:solidFill>
                  <a:srgbClr val="008FE5"/>
                </a:solidFill>
                <a:ea typeface="Roboto Condensed" charset="0"/>
                <a:cs typeface="Times New Roman" panose="02020603050405020304" pitchFamily="18" charset="0"/>
              </a:rPr>
              <a:t>ZaloPay</a:t>
            </a:r>
            <a:endParaRPr lang="en-US" sz="2200" b="1" dirty="0">
              <a:solidFill>
                <a:srgbClr val="FF0000"/>
              </a:solidFill>
              <a:ea typeface="Roboto Condensed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https://scontent.fsgn2-3.fna.fbcdn.net/v/t31.0-8/22047803_1504474232952912_8774046165066822182_o.png?oh=d8dc2a653585bde80a1f1128246a35dd&amp;oe=5ACFA7A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" b="11170"/>
          <a:stretch/>
        </p:blipFill>
        <p:spPr bwMode="auto">
          <a:xfrm>
            <a:off x="0" y="2989942"/>
            <a:ext cx="12192000" cy="38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/>
          <p:cNvSpPr/>
          <p:nvPr/>
        </p:nvSpPr>
        <p:spPr>
          <a:xfrm>
            <a:off x="2607406" y="1704987"/>
            <a:ext cx="2057400" cy="393700"/>
          </a:xfrm>
          <a:custGeom>
            <a:avLst/>
            <a:gdLst/>
            <a:ahLst/>
            <a:cxnLst/>
            <a:rect l="l" t="t" r="r" b="b"/>
            <a:pathLst>
              <a:path w="2057400" h="393700">
                <a:moveTo>
                  <a:pt x="1974291" y="0"/>
                </a:moveTo>
                <a:lnTo>
                  <a:pt x="83108" y="0"/>
                </a:lnTo>
                <a:lnTo>
                  <a:pt x="50759" y="6531"/>
                </a:lnTo>
                <a:lnTo>
                  <a:pt x="24342" y="24342"/>
                </a:lnTo>
                <a:lnTo>
                  <a:pt x="6531" y="50759"/>
                </a:lnTo>
                <a:lnTo>
                  <a:pt x="0" y="83108"/>
                </a:lnTo>
                <a:lnTo>
                  <a:pt x="0" y="310591"/>
                </a:lnTo>
                <a:lnTo>
                  <a:pt x="6531" y="342940"/>
                </a:lnTo>
                <a:lnTo>
                  <a:pt x="24342" y="369357"/>
                </a:lnTo>
                <a:lnTo>
                  <a:pt x="50759" y="387168"/>
                </a:lnTo>
                <a:lnTo>
                  <a:pt x="83108" y="393700"/>
                </a:lnTo>
                <a:lnTo>
                  <a:pt x="1974291" y="393700"/>
                </a:lnTo>
                <a:lnTo>
                  <a:pt x="2006640" y="387168"/>
                </a:lnTo>
                <a:lnTo>
                  <a:pt x="2033057" y="369357"/>
                </a:lnTo>
                <a:lnTo>
                  <a:pt x="2050868" y="342940"/>
                </a:lnTo>
                <a:lnTo>
                  <a:pt x="2057400" y="310591"/>
                </a:lnTo>
                <a:lnTo>
                  <a:pt x="2057400" y="83108"/>
                </a:lnTo>
                <a:lnTo>
                  <a:pt x="2050868" y="50759"/>
                </a:lnTo>
                <a:lnTo>
                  <a:pt x="2033057" y="24342"/>
                </a:lnTo>
                <a:lnTo>
                  <a:pt x="2006640" y="6531"/>
                </a:lnTo>
                <a:lnTo>
                  <a:pt x="1974291" y="0"/>
                </a:lnTo>
                <a:close/>
              </a:path>
            </a:pathLst>
          </a:custGeom>
          <a:solidFill>
            <a:srgbClr val="FFCD34"/>
          </a:solidFill>
        </p:spPr>
        <p:txBody>
          <a:bodyPr wrap="square" lIns="0" tIns="0" rIns="0" bIns="0" rtlCol="0"/>
          <a:lstStyle/>
          <a:p>
            <a:endParaRPr>
              <a:cs typeface="Times New Roman" panose="02020603050405020304" pitchFamily="18" charset="0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2768049" y="1751977"/>
            <a:ext cx="172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242424"/>
                </a:solidFill>
                <a:cs typeface="Times New Roman" panose="02020603050405020304" pitchFamily="18" charset="0"/>
              </a:rPr>
              <a:t>Technical</a:t>
            </a:r>
            <a:r>
              <a:rPr sz="1800" b="1" spc="-10">
                <a:solidFill>
                  <a:srgbClr val="242424"/>
                </a:solidFill>
                <a:cs typeface="Times New Roman" panose="02020603050405020304" pitchFamily="18" charset="0"/>
              </a:rPr>
              <a:t> </a:t>
            </a:r>
            <a:r>
              <a:rPr sz="1800" b="1" spc="-5">
                <a:solidFill>
                  <a:srgbClr val="242424"/>
                </a:solidFill>
                <a:cs typeface="Times New Roman" panose="02020603050405020304" pitchFamily="18" charset="0"/>
              </a:rPr>
              <a:t>Service</a:t>
            </a:r>
            <a:endParaRPr sz="1800">
              <a:cs typeface="Times New Roman" panose="02020603050405020304" pitchFamily="18" charset="0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8613744" y="1703489"/>
            <a:ext cx="2133600" cy="393700"/>
          </a:xfrm>
          <a:custGeom>
            <a:avLst/>
            <a:gdLst/>
            <a:ahLst/>
            <a:cxnLst/>
            <a:rect l="l" t="t" r="r" b="b"/>
            <a:pathLst>
              <a:path w="2133600" h="393700">
                <a:moveTo>
                  <a:pt x="2050491" y="0"/>
                </a:moveTo>
                <a:lnTo>
                  <a:pt x="83108" y="0"/>
                </a:lnTo>
                <a:lnTo>
                  <a:pt x="50759" y="6531"/>
                </a:lnTo>
                <a:lnTo>
                  <a:pt x="24342" y="24342"/>
                </a:lnTo>
                <a:lnTo>
                  <a:pt x="6531" y="50759"/>
                </a:lnTo>
                <a:lnTo>
                  <a:pt x="0" y="83108"/>
                </a:lnTo>
                <a:lnTo>
                  <a:pt x="0" y="310591"/>
                </a:lnTo>
                <a:lnTo>
                  <a:pt x="6531" y="342940"/>
                </a:lnTo>
                <a:lnTo>
                  <a:pt x="24342" y="369357"/>
                </a:lnTo>
                <a:lnTo>
                  <a:pt x="50759" y="387168"/>
                </a:lnTo>
                <a:lnTo>
                  <a:pt x="83108" y="393700"/>
                </a:lnTo>
                <a:lnTo>
                  <a:pt x="2050491" y="393700"/>
                </a:lnTo>
                <a:lnTo>
                  <a:pt x="2082840" y="387168"/>
                </a:lnTo>
                <a:lnTo>
                  <a:pt x="2109257" y="369357"/>
                </a:lnTo>
                <a:lnTo>
                  <a:pt x="2127068" y="342940"/>
                </a:lnTo>
                <a:lnTo>
                  <a:pt x="2133600" y="310591"/>
                </a:lnTo>
                <a:lnTo>
                  <a:pt x="2133600" y="83108"/>
                </a:lnTo>
                <a:lnTo>
                  <a:pt x="2127068" y="50759"/>
                </a:lnTo>
                <a:lnTo>
                  <a:pt x="2109257" y="24342"/>
                </a:lnTo>
                <a:lnTo>
                  <a:pt x="2082840" y="6531"/>
                </a:lnTo>
                <a:lnTo>
                  <a:pt x="2050491" y="0"/>
                </a:lnTo>
                <a:close/>
              </a:path>
            </a:pathLst>
          </a:custGeom>
          <a:solidFill>
            <a:srgbClr val="FF5419"/>
          </a:solidFill>
        </p:spPr>
        <p:txBody>
          <a:bodyPr wrap="square" lIns="0" tIns="0" rIns="0" bIns="0" rtlCol="0"/>
          <a:lstStyle/>
          <a:p>
            <a:endParaRPr>
              <a:cs typeface="Times New Roman" panose="02020603050405020304" pitchFamily="18" charset="0"/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2607406" y="3954027"/>
            <a:ext cx="2070100" cy="330200"/>
          </a:xfrm>
          <a:custGeom>
            <a:avLst/>
            <a:gdLst/>
            <a:ahLst/>
            <a:cxnLst/>
            <a:rect l="l" t="t" r="r" b="b"/>
            <a:pathLst>
              <a:path w="2070100" h="330200">
                <a:moveTo>
                  <a:pt x="2000389" y="0"/>
                </a:moveTo>
                <a:lnTo>
                  <a:pt x="69710" y="0"/>
                </a:lnTo>
                <a:lnTo>
                  <a:pt x="42573" y="5477"/>
                </a:lnTo>
                <a:lnTo>
                  <a:pt x="20415" y="20415"/>
                </a:lnTo>
                <a:lnTo>
                  <a:pt x="5477" y="42573"/>
                </a:lnTo>
                <a:lnTo>
                  <a:pt x="0" y="69710"/>
                </a:lnTo>
                <a:lnTo>
                  <a:pt x="0" y="260489"/>
                </a:lnTo>
                <a:lnTo>
                  <a:pt x="5477" y="287626"/>
                </a:lnTo>
                <a:lnTo>
                  <a:pt x="20415" y="309784"/>
                </a:lnTo>
                <a:lnTo>
                  <a:pt x="42573" y="324722"/>
                </a:lnTo>
                <a:lnTo>
                  <a:pt x="69710" y="330200"/>
                </a:lnTo>
                <a:lnTo>
                  <a:pt x="2000389" y="330200"/>
                </a:lnTo>
                <a:lnTo>
                  <a:pt x="2027526" y="324722"/>
                </a:lnTo>
                <a:lnTo>
                  <a:pt x="2049684" y="309784"/>
                </a:lnTo>
                <a:lnTo>
                  <a:pt x="2064622" y="287626"/>
                </a:lnTo>
                <a:lnTo>
                  <a:pt x="2070100" y="260489"/>
                </a:lnTo>
                <a:lnTo>
                  <a:pt x="2070100" y="69710"/>
                </a:lnTo>
                <a:lnTo>
                  <a:pt x="2064622" y="42573"/>
                </a:lnTo>
                <a:lnTo>
                  <a:pt x="2049684" y="20415"/>
                </a:lnTo>
                <a:lnTo>
                  <a:pt x="2027526" y="5477"/>
                </a:lnTo>
                <a:lnTo>
                  <a:pt x="2000389" y="0"/>
                </a:lnTo>
                <a:close/>
              </a:path>
            </a:pathLst>
          </a:custGeom>
          <a:solidFill>
            <a:srgbClr val="F15A50"/>
          </a:solidFill>
        </p:spPr>
        <p:txBody>
          <a:bodyPr wrap="square" lIns="0" tIns="0" rIns="0" bIns="0" rtlCol="0"/>
          <a:lstStyle/>
          <a:p>
            <a:endParaRPr>
              <a:cs typeface="Times New Roman" panose="02020603050405020304" pitchFamily="18" charset="0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8599714" y="3901219"/>
            <a:ext cx="2146300" cy="355600"/>
          </a:xfrm>
          <a:custGeom>
            <a:avLst/>
            <a:gdLst/>
            <a:ahLst/>
            <a:cxnLst/>
            <a:rect l="l" t="t" r="r" b="b"/>
            <a:pathLst>
              <a:path w="2146300" h="355600">
                <a:moveTo>
                  <a:pt x="2071230" y="0"/>
                </a:moveTo>
                <a:lnTo>
                  <a:pt x="75069" y="0"/>
                </a:lnTo>
                <a:lnTo>
                  <a:pt x="45846" y="5898"/>
                </a:lnTo>
                <a:lnTo>
                  <a:pt x="21985" y="21985"/>
                </a:lnTo>
                <a:lnTo>
                  <a:pt x="5898" y="45846"/>
                </a:lnTo>
                <a:lnTo>
                  <a:pt x="0" y="75069"/>
                </a:lnTo>
                <a:lnTo>
                  <a:pt x="0" y="280530"/>
                </a:lnTo>
                <a:lnTo>
                  <a:pt x="5898" y="309753"/>
                </a:lnTo>
                <a:lnTo>
                  <a:pt x="21985" y="333614"/>
                </a:lnTo>
                <a:lnTo>
                  <a:pt x="45846" y="349701"/>
                </a:lnTo>
                <a:lnTo>
                  <a:pt x="75069" y="355600"/>
                </a:lnTo>
                <a:lnTo>
                  <a:pt x="2071230" y="355600"/>
                </a:lnTo>
                <a:lnTo>
                  <a:pt x="2100453" y="349701"/>
                </a:lnTo>
                <a:lnTo>
                  <a:pt x="2124314" y="333614"/>
                </a:lnTo>
                <a:lnTo>
                  <a:pt x="2140401" y="309753"/>
                </a:lnTo>
                <a:lnTo>
                  <a:pt x="2146300" y="280530"/>
                </a:lnTo>
                <a:lnTo>
                  <a:pt x="2146300" y="75069"/>
                </a:lnTo>
                <a:lnTo>
                  <a:pt x="2140401" y="45846"/>
                </a:lnTo>
                <a:lnTo>
                  <a:pt x="2124314" y="21985"/>
                </a:lnTo>
                <a:lnTo>
                  <a:pt x="2100453" y="5898"/>
                </a:lnTo>
                <a:lnTo>
                  <a:pt x="2071230" y="0"/>
                </a:lnTo>
                <a:close/>
              </a:path>
            </a:pathLst>
          </a:custGeom>
          <a:solidFill>
            <a:srgbClr val="1191D0"/>
          </a:solidFill>
        </p:spPr>
        <p:txBody>
          <a:bodyPr wrap="square" lIns="0" tIns="0" rIns="0" bIns="0" rtlCol="0"/>
          <a:lstStyle/>
          <a:p>
            <a:endParaRPr>
              <a:cs typeface="Times New Roman" panose="02020603050405020304" pitchFamily="18" charset="0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2607407" y="2179853"/>
            <a:ext cx="2844800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sz="1600">
                <a:cs typeface="Times New Roman" panose="02020603050405020304" pitchFamily="18" charset="0"/>
              </a:rPr>
              <a:t>Chỉ 01 lần tích hợp sẽ đối tác sẽ được sử dụng toán bộ các loại hình thanh toán của ZaloPay.</a:t>
            </a:r>
          </a:p>
        </p:txBody>
      </p:sp>
      <p:sp>
        <p:nvSpPr>
          <p:cNvPr id="22" name="object 20"/>
          <p:cNvSpPr txBox="1"/>
          <p:nvPr/>
        </p:nvSpPr>
        <p:spPr>
          <a:xfrm>
            <a:off x="2607407" y="4385272"/>
            <a:ext cx="2844800" cy="107978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433070">
              <a:lnSpc>
                <a:spcPts val="1600"/>
              </a:lnSpc>
              <a:spcBef>
                <a:spcPts val="219"/>
              </a:spcBef>
              <a:buSzPct val="78571"/>
              <a:tabLst>
                <a:tab pos="304165" algn="l"/>
                <a:tab pos="304800" algn="l"/>
              </a:tabLst>
            </a:pPr>
            <a:r>
              <a:rPr lang="vi-VN" sz="1600" spc="-10">
                <a:solidFill>
                  <a:srgbClr val="2424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Giúp merchant tăng trưởng khách hàng thanh toán online</a:t>
            </a:r>
          </a:p>
          <a:p>
            <a:pPr marL="12700" marR="433070">
              <a:lnSpc>
                <a:spcPts val="1600"/>
              </a:lnSpc>
              <a:spcBef>
                <a:spcPts val="219"/>
              </a:spcBef>
              <a:buSzPct val="78571"/>
              <a:tabLst>
                <a:tab pos="304165" algn="l"/>
                <a:tab pos="304800" algn="l"/>
              </a:tabLst>
            </a:pPr>
            <a:r>
              <a:rPr lang="vi-VN" sz="1600" spc="-10">
                <a:solidFill>
                  <a:srgbClr val="2424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Mở rộng tập khách hàng của 02 bên.</a:t>
            </a:r>
            <a:endParaRPr lang="vi-VN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bject 21"/>
          <p:cNvSpPr txBox="1"/>
          <p:nvPr/>
        </p:nvSpPr>
        <p:spPr>
          <a:xfrm>
            <a:off x="8596356" y="2179853"/>
            <a:ext cx="2612355" cy="99463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indent="-292100">
              <a:lnSpc>
                <a:spcPct val="98200"/>
              </a:lnSpc>
              <a:spcBef>
                <a:spcPts val="130"/>
              </a:spcBef>
              <a:tabLst>
                <a:tab pos="304165" algn="l"/>
              </a:tabLst>
            </a:pPr>
            <a:r>
              <a:rPr lang="vi-VN" sz="1600">
                <a:latin typeface="Calibri" panose="020F0502020204030204" pitchFamily="34" charset="0"/>
                <a:cs typeface="Calibri" panose="020F0502020204030204" pitchFamily="34" charset="0"/>
              </a:rPr>
              <a:t>Tiếp cận hệ sinh thái truyền thông từ VNG</a:t>
            </a:r>
          </a:p>
          <a:p>
            <a:pPr marR="5080" indent="-292100">
              <a:lnSpc>
                <a:spcPct val="98200"/>
              </a:lnSpc>
              <a:spcBef>
                <a:spcPts val="130"/>
              </a:spcBef>
              <a:tabLst>
                <a:tab pos="304165" algn="l"/>
              </a:tabLst>
            </a:pPr>
            <a:r>
              <a:rPr lang="vi-VN" sz="1600">
                <a:latin typeface="Calibri" panose="020F0502020204030204" pitchFamily="34" charset="0"/>
                <a:cs typeface="Calibri" panose="020F0502020204030204" pitchFamily="34" charset="0"/>
              </a:rPr>
              <a:t>Có cơ hội tiếp cận tập Users đang sử dụng Zalo</a:t>
            </a:r>
          </a:p>
        </p:txBody>
      </p:sp>
      <p:sp>
        <p:nvSpPr>
          <p:cNvPr id="25" name="object 23"/>
          <p:cNvSpPr txBox="1"/>
          <p:nvPr/>
        </p:nvSpPr>
        <p:spPr>
          <a:xfrm>
            <a:off x="8596355" y="4385272"/>
            <a:ext cx="2365557" cy="974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04165" algn="l"/>
              </a:tabLst>
            </a:pPr>
            <a:r>
              <a:rPr lang="en-US" sz="1600">
                <a:cs typeface="Times New Roman" panose="02020603050405020304" pitchFamily="18" charset="0"/>
              </a:rPr>
              <a:t>Hotline: 1900545436 – 24/7</a:t>
            </a:r>
          </a:p>
          <a:p>
            <a:pPr marL="12700">
              <a:spcBef>
                <a:spcPts val="100"/>
              </a:spcBef>
              <a:tabLst>
                <a:tab pos="304165" algn="l"/>
              </a:tabLst>
            </a:pPr>
            <a:r>
              <a:rPr lang="en-US" sz="1600">
                <a:cs typeface="Times New Roman" panose="02020603050405020304" pitchFamily="18" charset="0"/>
              </a:rPr>
              <a:t>Email: hotro@zalopay.vn  </a:t>
            </a:r>
          </a:p>
          <a:p>
            <a:pPr marL="12700">
              <a:spcBef>
                <a:spcPts val="100"/>
              </a:spcBef>
              <a:tabLst>
                <a:tab pos="304165" algn="l"/>
              </a:tabLst>
            </a:pPr>
            <a:endParaRPr lang="en-US" sz="1400"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165" algn="l"/>
              </a:tabLst>
            </a:pPr>
            <a:endParaRPr sz="1400">
              <a:cs typeface="Times New Roman" panose="02020603050405020304" pitchFamily="18" charset="0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861854" y="3929159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solidFill>
                  <a:srgbClr val="242424"/>
                </a:solidFill>
                <a:cs typeface="Times New Roman" panose="02020603050405020304" pitchFamily="18" charset="0"/>
              </a:rPr>
              <a:t>Customer</a:t>
            </a:r>
            <a:r>
              <a:rPr sz="1800" b="1" spc="-105">
                <a:solidFill>
                  <a:srgbClr val="242424"/>
                </a:solidFill>
                <a:cs typeface="Times New Roman" panose="02020603050405020304" pitchFamily="18" charset="0"/>
              </a:rPr>
              <a:t> </a:t>
            </a:r>
            <a:r>
              <a:rPr sz="1800" b="1">
                <a:solidFill>
                  <a:srgbClr val="242424"/>
                </a:solidFill>
                <a:cs typeface="Times New Roman" panose="02020603050405020304" pitchFamily="18" charset="0"/>
              </a:rPr>
              <a:t>Care</a:t>
            </a:r>
            <a:endParaRPr sz="1800"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26932" y="3920393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cs typeface="Times New Roman" panose="02020603050405020304" pitchFamily="18" charset="0"/>
              </a:rPr>
              <a:t>Business</a:t>
            </a:r>
          </a:p>
        </p:txBody>
      </p:sp>
      <p:sp>
        <p:nvSpPr>
          <p:cNvPr id="29" name="object 12"/>
          <p:cNvSpPr txBox="1"/>
          <p:nvPr/>
        </p:nvSpPr>
        <p:spPr>
          <a:xfrm>
            <a:off x="8717134" y="1750479"/>
            <a:ext cx="184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solidFill>
                  <a:srgbClr val="242424"/>
                </a:solidFill>
                <a:cs typeface="Times New Roman" panose="02020603050405020304" pitchFamily="18" charset="0"/>
              </a:rPr>
              <a:t>Marketing</a:t>
            </a:r>
            <a:r>
              <a:rPr sz="1800" b="1" spc="5">
                <a:solidFill>
                  <a:srgbClr val="242424"/>
                </a:solidFill>
                <a:cs typeface="Times New Roman" panose="02020603050405020304" pitchFamily="18" charset="0"/>
              </a:rPr>
              <a:t> </a:t>
            </a:r>
            <a:r>
              <a:rPr sz="1800" b="1" spc="-5">
                <a:solidFill>
                  <a:srgbClr val="242424"/>
                </a:solidFill>
                <a:cs typeface="Times New Roman" panose="02020603050405020304" pitchFamily="18" charset="0"/>
              </a:rPr>
              <a:t>Service</a:t>
            </a:r>
            <a:endParaRPr sz="1800">
              <a:cs typeface="Times New Roman" panose="02020603050405020304" pitchFamily="18" charset="0"/>
            </a:endParaRPr>
          </a:p>
        </p:txBody>
      </p:sp>
      <p:sp>
        <p:nvSpPr>
          <p:cNvPr id="30" name="Título 3"/>
          <p:cNvSpPr>
            <a:spLocks noGrp="1"/>
          </p:cNvSpPr>
          <p:nvPr>
            <p:ph type="title"/>
          </p:nvPr>
        </p:nvSpPr>
        <p:spPr>
          <a:xfrm>
            <a:off x="609600" y="137819"/>
            <a:ext cx="10071100" cy="645359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rgbClr val="008FE5"/>
                </a:solidFill>
                <a:ea typeface="Lato Light" panose="020F0502020204030203" pitchFamily="34" charset="0"/>
                <a:cs typeface="Times New Roman" panose="02020603050405020304" pitchFamily="18" charset="0"/>
              </a:rPr>
              <a:t>Dịch vụ</a:t>
            </a:r>
            <a:endParaRPr lang="en-US" b="1">
              <a:solidFill>
                <a:srgbClr val="008FE5"/>
              </a:solidFill>
              <a:ea typeface="Lato Light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Kết quả hình ảnh cho marketing service icon +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9" y="3836593"/>
            <a:ext cx="2174511" cy="153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ết quả hình ảnh cho customer care icon +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500" y="3832908"/>
            <a:ext cx="1526990" cy="15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ình ảnh có liên qu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500" y="1602457"/>
            <a:ext cx="1526990" cy="15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ết quả hình ảnh cho technical icon +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2" y="1594541"/>
            <a:ext cx="1526104" cy="15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960078" y="171943"/>
            <a:ext cx="9007523" cy="710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000" b="1">
              <a:solidFill>
                <a:srgbClr val="008FE5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8" y="2764486"/>
            <a:ext cx="1406492" cy="201423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-5113993" y="212757"/>
            <a:ext cx="11491012" cy="7293488"/>
            <a:chOff x="-4706021" y="212757"/>
            <a:chExt cx="11491012" cy="7293488"/>
          </a:xfrm>
        </p:grpSpPr>
        <p:sp>
          <p:nvSpPr>
            <p:cNvPr id="3" name="Block Arc 2"/>
            <p:cNvSpPr/>
            <p:nvPr/>
          </p:nvSpPr>
          <p:spPr>
            <a:xfrm>
              <a:off x="-4706021" y="212757"/>
              <a:ext cx="7293488" cy="7293488"/>
            </a:xfrm>
            <a:prstGeom prst="blockArc">
              <a:avLst>
                <a:gd name="adj1" fmla="val 18900000"/>
                <a:gd name="adj2" fmla="val 2700000"/>
                <a:gd name="adj3" fmla="val 296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Freeform 3"/>
            <p:cNvSpPr/>
            <p:nvPr/>
          </p:nvSpPr>
          <p:spPr>
            <a:xfrm>
              <a:off x="1917550" y="1566754"/>
              <a:ext cx="4266277" cy="833607"/>
            </a:xfrm>
            <a:custGeom>
              <a:avLst/>
              <a:gdLst>
                <a:gd name="connsiteX0" fmla="*/ 0 w 4266277"/>
                <a:gd name="connsiteY0" fmla="*/ 0 h 833607"/>
                <a:gd name="connsiteX1" fmla="*/ 4266277 w 4266277"/>
                <a:gd name="connsiteY1" fmla="*/ 0 h 833607"/>
                <a:gd name="connsiteX2" fmla="*/ 4266277 w 4266277"/>
                <a:gd name="connsiteY2" fmla="*/ 833607 h 833607"/>
                <a:gd name="connsiteX3" fmla="*/ 0 w 4266277"/>
                <a:gd name="connsiteY3" fmla="*/ 833607 h 833607"/>
                <a:gd name="connsiteX4" fmla="*/ 0 w 4266277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6277" h="833607">
                  <a:moveTo>
                    <a:pt x="0" y="0"/>
                  </a:moveTo>
                  <a:lnTo>
                    <a:pt x="4266277" y="0"/>
                  </a:lnTo>
                  <a:lnTo>
                    <a:pt x="4266277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 &amp; Game</a:t>
              </a:r>
              <a:endParaRPr lang="en-US" sz="2400" kern="12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594668" y="1553994"/>
              <a:ext cx="839114" cy="83911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 5"/>
            <p:cNvSpPr/>
            <p:nvPr/>
          </p:nvSpPr>
          <p:spPr>
            <a:xfrm>
              <a:off x="2410717" y="2817382"/>
              <a:ext cx="3788350" cy="833607"/>
            </a:xfrm>
            <a:custGeom>
              <a:avLst/>
              <a:gdLst>
                <a:gd name="connsiteX0" fmla="*/ 0 w 3788350"/>
                <a:gd name="connsiteY0" fmla="*/ 0 h 833607"/>
                <a:gd name="connsiteX1" fmla="*/ 3788350 w 3788350"/>
                <a:gd name="connsiteY1" fmla="*/ 0 h 833607"/>
                <a:gd name="connsiteX2" fmla="*/ 3788350 w 3788350"/>
                <a:gd name="connsiteY2" fmla="*/ 833607 h 833607"/>
                <a:gd name="connsiteX3" fmla="*/ 0 w 3788350"/>
                <a:gd name="connsiteY3" fmla="*/ 833607 h 833607"/>
                <a:gd name="connsiteX4" fmla="*/ 0 w 3788350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8350" h="833607">
                  <a:moveTo>
                    <a:pt x="0" y="0"/>
                  </a:moveTo>
                  <a:lnTo>
                    <a:pt x="3788350" y="0"/>
                  </a:lnTo>
                  <a:lnTo>
                    <a:pt x="3788350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085293" y="2791922"/>
              <a:ext cx="839114" cy="83911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2471677" y="4068010"/>
              <a:ext cx="3788350" cy="833607"/>
            </a:xfrm>
            <a:custGeom>
              <a:avLst/>
              <a:gdLst>
                <a:gd name="connsiteX0" fmla="*/ 0 w 3788350"/>
                <a:gd name="connsiteY0" fmla="*/ 0 h 833607"/>
                <a:gd name="connsiteX1" fmla="*/ 3788350 w 3788350"/>
                <a:gd name="connsiteY1" fmla="*/ 0 h 833607"/>
                <a:gd name="connsiteX2" fmla="*/ 3788350 w 3788350"/>
                <a:gd name="connsiteY2" fmla="*/ 833607 h 833607"/>
                <a:gd name="connsiteX3" fmla="*/ 0 w 3788350"/>
                <a:gd name="connsiteY3" fmla="*/ 833607 h 833607"/>
                <a:gd name="connsiteX4" fmla="*/ 0 w 3788350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8350" h="833607">
                  <a:moveTo>
                    <a:pt x="0" y="0"/>
                  </a:moveTo>
                  <a:lnTo>
                    <a:pt x="3788350" y="0"/>
                  </a:lnTo>
                  <a:lnTo>
                    <a:pt x="3788350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Software &amp; Utilities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085293" y="4080650"/>
              <a:ext cx="839114" cy="83911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1941474" y="5361529"/>
              <a:ext cx="4843517" cy="833607"/>
            </a:xfrm>
            <a:custGeom>
              <a:avLst/>
              <a:gdLst>
                <a:gd name="connsiteX0" fmla="*/ 0 w 4953360"/>
                <a:gd name="connsiteY0" fmla="*/ 0 h 833607"/>
                <a:gd name="connsiteX1" fmla="*/ 4953360 w 4953360"/>
                <a:gd name="connsiteY1" fmla="*/ 0 h 833607"/>
                <a:gd name="connsiteX2" fmla="*/ 4953360 w 4953360"/>
                <a:gd name="connsiteY2" fmla="*/ 833607 h 833607"/>
                <a:gd name="connsiteX3" fmla="*/ 0 w 4953360"/>
                <a:gd name="connsiteY3" fmla="*/ 833607 h 833607"/>
                <a:gd name="connsiteX4" fmla="*/ 0 w 4953360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360" h="833607">
                  <a:moveTo>
                    <a:pt x="0" y="0"/>
                  </a:moveTo>
                  <a:lnTo>
                    <a:pt x="4953360" y="0"/>
                  </a:lnTo>
                  <a:lnTo>
                    <a:pt x="4953360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&amp; Payment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594668" y="5305879"/>
              <a:ext cx="839114" cy="83911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TextBox 38"/>
            <p:cNvSpPr txBox="1"/>
            <p:nvPr/>
          </p:nvSpPr>
          <p:spPr>
            <a:xfrm>
              <a:off x="1749119" y="1686794"/>
              <a:ext cx="519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0070C0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255779" y="2930768"/>
              <a:ext cx="519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0070C0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52445" y="4202077"/>
              <a:ext cx="519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0070C0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49119" y="5437819"/>
              <a:ext cx="519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0070C0"/>
                  </a:solidFill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40" name="Título 3"/>
          <p:cNvSpPr>
            <a:spLocks noGrp="1"/>
          </p:cNvSpPr>
          <p:nvPr>
            <p:ph type="title"/>
          </p:nvPr>
        </p:nvSpPr>
        <p:spPr>
          <a:xfrm>
            <a:off x="638629" y="152061"/>
            <a:ext cx="10977395" cy="645359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rgbClr val="008FE5"/>
                </a:solidFill>
                <a:latin typeface="+mn-lt"/>
                <a:cs typeface="Times New Roman" panose="02020603050405020304" pitchFamily="18" charset="0"/>
              </a:rPr>
              <a:t>Giới thiệu về VNG</a:t>
            </a:r>
            <a:endParaRPr lang="en-US" sz="4000" b="1">
              <a:solidFill>
                <a:srgbClr val="008FE5"/>
              </a:solidFill>
              <a:latin typeface="+mn-lt"/>
              <a:ea typeface="Lato Light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9" y="2083718"/>
            <a:ext cx="1057433" cy="43728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687" y="2032373"/>
            <a:ext cx="520456" cy="53997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336" y="3037927"/>
            <a:ext cx="1117023" cy="49356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564" y="4310610"/>
            <a:ext cx="918913" cy="371475"/>
          </a:xfrm>
          <a:prstGeom prst="rect">
            <a:avLst/>
          </a:prstGeom>
        </p:spPr>
      </p:pic>
      <p:pic>
        <p:nvPicPr>
          <p:cNvPr id="47" name="Picture 2" descr="Image result for ZaloPay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51" y="5269544"/>
            <a:ext cx="938079" cy="93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/>
          <a:srcRect r="69904" b="980"/>
          <a:stretch/>
        </p:blipFill>
        <p:spPr>
          <a:xfrm>
            <a:off x="8905956" y="5385449"/>
            <a:ext cx="705904" cy="717022"/>
          </a:xfrm>
          <a:prstGeom prst="rect">
            <a:avLst/>
          </a:prstGeom>
        </p:spPr>
      </p:pic>
      <p:pic>
        <p:nvPicPr>
          <p:cNvPr id="50" name="Picture 2" descr="Kết quả hình ảnh cho zingnew logo + 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4" b="23271"/>
          <a:stretch/>
        </p:blipFill>
        <p:spPr bwMode="auto">
          <a:xfrm>
            <a:off x="5340709" y="2070348"/>
            <a:ext cx="1590675" cy="4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Kết quả hình ảnh cho baomoi logo +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149" y="2169926"/>
            <a:ext cx="1241575" cy="26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Kết quả hình ảnh cho 360live logo +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140" y="3005228"/>
            <a:ext cx="558965" cy="55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ết quả hình ảnh cho talktv logo + 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4" t="21851" r="8845" b="19426"/>
          <a:stretch/>
        </p:blipFill>
        <p:spPr bwMode="auto">
          <a:xfrm>
            <a:off x="10174944" y="3034917"/>
            <a:ext cx="1006734" cy="46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ết quả hình ảnh cho adtima logo + 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1" b="36631"/>
          <a:stretch/>
        </p:blipFill>
        <p:spPr bwMode="auto">
          <a:xfrm>
            <a:off x="10661908" y="2098980"/>
            <a:ext cx="1182855" cy="4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ết quả hình ảnh cho zalo logo+ 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197" y="2973774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ết quả hình ảnh cho 123phim logo+ 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01" y="5423616"/>
            <a:ext cx="629937" cy="6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ết quả hình ảnh cho laban key logo 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95" y="4183303"/>
            <a:ext cx="622321" cy="62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2" descr="Kết quả hình ảnh cho 123CS logo+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8" name="Picture 24" descr="Tổng Đài Di Động 123CS Bot for Facebook Messeng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184" y="4136169"/>
            <a:ext cx="765448" cy="7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Kết quả hình ảnh cho dead target logo + 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039" y="1217828"/>
            <a:ext cx="1200187" cy="74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Kết quả hình ảnh cho game Sky garden logo + 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338" y="1447018"/>
            <a:ext cx="846505" cy="4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Kết quả hình ảnh cho vltk logo + 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80" y="1209496"/>
            <a:ext cx="1306608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Kết quả hình ảnh cho game gunny logo + pn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7" b="20396"/>
          <a:stretch/>
        </p:blipFill>
        <p:spPr bwMode="auto">
          <a:xfrm>
            <a:off x="10660070" y="1313060"/>
            <a:ext cx="1171026" cy="6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Kết quả hình ảnh cho crossfire vng logo + 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62" y="1494717"/>
            <a:ext cx="1436533" cy="4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ết quả hình ảnh cho Vpos vng logo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20622" r="49924" b="25029"/>
          <a:stretch/>
        </p:blipFill>
        <p:spPr bwMode="auto">
          <a:xfrm>
            <a:off x="10113358" y="4219858"/>
            <a:ext cx="945467" cy="46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e 1"/>
          <p:cNvSpPr/>
          <p:nvPr/>
        </p:nvSpPr>
        <p:spPr>
          <a:xfrm>
            <a:off x="5034075" y="1686794"/>
            <a:ext cx="269576" cy="58477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3"/>
          <p:cNvSpPr>
            <a:spLocks noGrp="1"/>
          </p:cNvSpPr>
          <p:nvPr>
            <p:ph type="title"/>
          </p:nvPr>
        </p:nvSpPr>
        <p:spPr>
          <a:xfrm>
            <a:off x="638629" y="152061"/>
            <a:ext cx="10977395" cy="645359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rgbClr val="008FE5"/>
                </a:solidFill>
                <a:latin typeface="+mn-lt"/>
                <a:cs typeface="Times New Roman" panose="02020603050405020304" pitchFamily="18" charset="0"/>
              </a:rPr>
              <a:t>Hệ sinh thái truyền thông</a:t>
            </a:r>
            <a:endParaRPr lang="en-US" sz="4000" b="1">
              <a:solidFill>
                <a:srgbClr val="008FE5"/>
              </a:solidFill>
              <a:latin typeface="+mn-lt"/>
              <a:ea typeface="Lato Light" panose="020F050202020403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8111" y="1563539"/>
            <a:ext cx="1881149" cy="4096603"/>
            <a:chOff x="308111" y="1563980"/>
            <a:chExt cx="1881149" cy="40966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111" y="2472861"/>
              <a:ext cx="1881149" cy="318772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95350" y="4286250"/>
              <a:ext cx="682625" cy="193675"/>
            </a:xfrm>
            <a:prstGeom prst="rect">
              <a:avLst/>
            </a:prstGeom>
            <a:solidFill>
              <a:srgbClr val="F8F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6514" y="4213810"/>
              <a:ext cx="8402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smtClean="0">
                  <a:solidFill>
                    <a:srgbClr val="0120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 80 MM</a:t>
              </a:r>
              <a:endParaRPr lang="en-US" sz="1300" b="1">
                <a:solidFill>
                  <a:srgbClr val="0120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111" y="1563980"/>
              <a:ext cx="1881148" cy="8726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No.1 (**)</a:t>
              </a:r>
            </a:p>
            <a:p>
              <a:pPr algn="ctr"/>
              <a:r>
                <a:rPr lang="en-US" b="1" smtClean="0"/>
                <a:t>Messaging App</a:t>
              </a:r>
              <a:endParaRPr lang="en-US" sz="16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84434" y="1563538"/>
            <a:ext cx="1896892" cy="4096604"/>
            <a:chOff x="2589058" y="1563979"/>
            <a:chExt cx="1896892" cy="409660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059" y="2472861"/>
              <a:ext cx="1896891" cy="318772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589058" y="1563979"/>
              <a:ext cx="1896891" cy="8726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Top 3 </a:t>
              </a:r>
            </a:p>
            <a:p>
              <a:pPr algn="ctr"/>
              <a:r>
                <a:rPr lang="en-US" b="1" smtClean="0"/>
                <a:t>Online News</a:t>
              </a:r>
              <a:endParaRPr lang="en-US" b="1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76500" y="1563538"/>
            <a:ext cx="1931130" cy="4096604"/>
            <a:chOff x="4867252" y="1563979"/>
            <a:chExt cx="1931130" cy="409660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5749" y="2472861"/>
              <a:ext cx="1912633" cy="318772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867252" y="1563979"/>
              <a:ext cx="1931130" cy="8726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No.1 (*)</a:t>
              </a:r>
            </a:p>
            <a:p>
              <a:pPr algn="ctr"/>
              <a:r>
                <a:rPr lang="en-US" b="1" smtClean="0"/>
                <a:t>News App </a:t>
              </a:r>
              <a:endParaRPr lang="en-US" b="1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02804" y="1563098"/>
            <a:ext cx="2377016" cy="4097484"/>
            <a:chOff x="7198181" y="1563099"/>
            <a:chExt cx="2377016" cy="40974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8181" y="2472861"/>
              <a:ext cx="2377016" cy="318772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7198181" y="1563099"/>
              <a:ext cx="2377016" cy="8726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No.1</a:t>
              </a:r>
            </a:p>
            <a:p>
              <a:pPr algn="ctr"/>
              <a:r>
                <a:rPr lang="en-US" b="1" smtClean="0"/>
                <a:t>Online TV</a:t>
              </a:r>
              <a:endParaRPr lang="en-US" b="1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74995" y="1563098"/>
            <a:ext cx="1732285" cy="4097485"/>
            <a:chOff x="9974995" y="1563098"/>
            <a:chExt cx="1732285" cy="409748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74995" y="2472861"/>
              <a:ext cx="1732285" cy="318772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9974996" y="1563098"/>
              <a:ext cx="1732284" cy="8726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No.1 (*)</a:t>
              </a:r>
            </a:p>
            <a:p>
              <a:pPr algn="ctr"/>
              <a:r>
                <a:rPr lang="en-US" b="1" smtClean="0"/>
                <a:t>Entertainment App</a:t>
              </a:r>
              <a:endParaRPr lang="en-US" b="1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8111" y="5923540"/>
            <a:ext cx="3156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(*): according to App Annie</a:t>
            </a:r>
          </a:p>
          <a:p>
            <a:r>
              <a:rPr lang="en-US" i="1" smtClean="0"/>
              <a:t>(**): according to DI Marketing </a:t>
            </a:r>
          </a:p>
          <a:p>
            <a:r>
              <a:rPr lang="en-US" i="1" smtClean="0"/>
              <a:t>Source: Adtima Data Center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7037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122556" y="2913489"/>
            <a:ext cx="5399314" cy="144698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smtClean="0">
                <a:ea typeface="Roboto Condensed" charset="0"/>
                <a:cs typeface="Times New Roman" panose="02020603050405020304" pitchFamily="18" charset="0"/>
              </a:rPr>
              <a:t>Sản </a:t>
            </a:r>
            <a:r>
              <a:rPr lang="en-US" sz="2600" err="1">
                <a:ea typeface="Roboto Condensed" charset="0"/>
                <a:cs typeface="Times New Roman" panose="02020603050405020304" pitchFamily="18" charset="0"/>
              </a:rPr>
              <a:t>phẩm</a:t>
            </a:r>
            <a:r>
              <a:rPr lang="en-US" sz="2600"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ea typeface="Roboto Condensed" charset="0"/>
                <a:cs typeface="Times New Roman" panose="02020603050405020304" pitchFamily="18" charset="0"/>
              </a:rPr>
              <a:t>của</a:t>
            </a:r>
            <a:r>
              <a:rPr lang="en-US" sz="2600">
                <a:ea typeface="Roboto Condensed" charset="0"/>
                <a:cs typeface="Times New Roman" panose="02020603050405020304" pitchFamily="18" charset="0"/>
              </a:rPr>
              <a:t> VNG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err="1">
                <a:ea typeface="Roboto Condensed" charset="0"/>
                <a:cs typeface="Times New Roman" panose="02020603050405020304" pitchFamily="18" charset="0"/>
              </a:rPr>
              <a:t>Đa</a:t>
            </a:r>
            <a:r>
              <a:rPr lang="en-US" sz="2600"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ea typeface="Roboto Condensed" charset="0"/>
                <a:cs typeface="Times New Roman" panose="02020603050405020304" pitchFamily="18" charset="0"/>
              </a:rPr>
              <a:t>dạng</a:t>
            </a:r>
            <a:r>
              <a:rPr lang="en-US" sz="2600"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ea typeface="Roboto Condensed" charset="0"/>
                <a:cs typeface="Times New Roman" panose="02020603050405020304" pitchFamily="18" charset="0"/>
              </a:rPr>
              <a:t>tiện</a:t>
            </a:r>
            <a:r>
              <a:rPr lang="en-US" sz="2600"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ea typeface="Roboto Condensed" charset="0"/>
                <a:cs typeface="Times New Roman" panose="02020603050405020304" pitchFamily="18" charset="0"/>
              </a:rPr>
              <a:t>ích</a:t>
            </a:r>
            <a:endParaRPr lang="en-US" sz="2600">
              <a:ea typeface="Roboto Condensed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err="1">
                <a:ea typeface="Roboto Condensed" charset="0"/>
                <a:cs typeface="Times New Roman" panose="02020603050405020304" pitchFamily="18" charset="0"/>
              </a:rPr>
              <a:t>Thanh</a:t>
            </a:r>
            <a:r>
              <a:rPr lang="en-US" sz="2600"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ea typeface="Roboto Condensed" charset="0"/>
                <a:cs typeface="Times New Roman" panose="02020603050405020304" pitchFamily="18" charset="0"/>
              </a:rPr>
              <a:t>toán</a:t>
            </a:r>
            <a:r>
              <a:rPr lang="en-US" sz="2600"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ea typeface="Roboto Condensed" charset="0"/>
                <a:cs typeface="Times New Roman" panose="02020603050405020304" pitchFamily="18" charset="0"/>
              </a:rPr>
              <a:t>trong</a:t>
            </a:r>
            <a:r>
              <a:rPr lang="en-US" sz="2600">
                <a:ea typeface="Roboto Condensed" charset="0"/>
                <a:cs typeface="Times New Roman" panose="02020603050405020304" pitchFamily="18" charset="0"/>
              </a:rPr>
              <a:t> 2 </a:t>
            </a:r>
            <a:r>
              <a:rPr lang="en-US" sz="2600" smtClean="0">
                <a:ea typeface="Roboto Condensed" charset="0"/>
                <a:cs typeface="Times New Roman" panose="02020603050405020304" pitchFamily="18" charset="0"/>
              </a:rPr>
              <a:t>giây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smtClean="0">
                <a:ea typeface="Roboto Condensed" charset="0"/>
                <a:cs typeface="Times New Roman" panose="02020603050405020304" pitchFamily="18" charset="0"/>
              </a:rPr>
              <a:t>An toàn và bảo mật</a:t>
            </a:r>
            <a:endParaRPr lang="en-US" sz="2600">
              <a:ea typeface="Roboto Condensed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3" y="1574909"/>
            <a:ext cx="2336814" cy="468410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84166"/>
          <a:stretch/>
        </p:blipFill>
        <p:spPr>
          <a:xfrm>
            <a:off x="3448563" y="1965743"/>
            <a:ext cx="2304032" cy="5868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32111" b="52055"/>
          <a:stretch/>
        </p:blipFill>
        <p:spPr>
          <a:xfrm>
            <a:off x="3448563" y="2654644"/>
            <a:ext cx="2304032" cy="5868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63047" b="21119"/>
          <a:stretch/>
        </p:blipFill>
        <p:spPr>
          <a:xfrm>
            <a:off x="3448563" y="3343545"/>
            <a:ext cx="2304032" cy="586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83008"/>
          <a:stretch/>
        </p:blipFill>
        <p:spPr>
          <a:xfrm>
            <a:off x="3531712" y="3973960"/>
            <a:ext cx="2346964" cy="5969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33876" b="49132"/>
          <a:stretch/>
        </p:blipFill>
        <p:spPr>
          <a:xfrm>
            <a:off x="3531712" y="4629003"/>
            <a:ext cx="2346964" cy="596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t="66099" b="16909"/>
          <a:stretch/>
        </p:blipFill>
        <p:spPr>
          <a:xfrm>
            <a:off x="3531712" y="5303390"/>
            <a:ext cx="2346964" cy="5969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1390" y="2879838"/>
            <a:ext cx="1378424" cy="136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smtClean="0">
                <a:solidFill>
                  <a:schemeClr val="tx1"/>
                </a:solidFill>
              </a:rPr>
              <a:t>THANH TOÁN</a:t>
            </a:r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8" y="2156347"/>
            <a:ext cx="2019868" cy="3524021"/>
          </a:xfrm>
          <a:prstGeom prst="rect">
            <a:avLst/>
          </a:prstGeom>
          <a:ln w="3175">
            <a:solidFill>
              <a:srgbClr val="B5BAC0"/>
            </a:solidFill>
          </a:ln>
        </p:spPr>
      </p:pic>
      <p:sp>
        <p:nvSpPr>
          <p:cNvPr id="12" name="Título 3"/>
          <p:cNvSpPr>
            <a:spLocks noGrp="1"/>
          </p:cNvSpPr>
          <p:nvPr>
            <p:ph type="title"/>
          </p:nvPr>
        </p:nvSpPr>
        <p:spPr>
          <a:xfrm>
            <a:off x="658163" y="138514"/>
            <a:ext cx="10928787" cy="645359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rgbClr val="008FE5"/>
                </a:solidFill>
                <a:latin typeface="+mn-lt"/>
                <a:ea typeface="Lato Light" panose="020F0502020204030203" pitchFamily="34" charset="0"/>
                <a:cs typeface="Times New Roman" panose="02020603050405020304" pitchFamily="18" charset="0"/>
              </a:rPr>
              <a:t>ZaloPay là gì?</a:t>
            </a:r>
            <a:endParaRPr lang="en-US" sz="4000" b="1">
              <a:solidFill>
                <a:srgbClr val="008FE5"/>
              </a:solidFill>
              <a:latin typeface="+mn-lt"/>
              <a:ea typeface="Lato Light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16" y="1193465"/>
            <a:ext cx="2088681" cy="41867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5216525" y="1193465"/>
            <a:ext cx="2406650" cy="4186728"/>
            <a:chOff x="784225" y="1393693"/>
            <a:chExt cx="2406650" cy="418672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28" y="1393693"/>
              <a:ext cx="2088681" cy="418672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" name="Group 21"/>
            <p:cNvGrpSpPr/>
            <p:nvPr/>
          </p:nvGrpSpPr>
          <p:grpSpPr>
            <a:xfrm>
              <a:off x="784225" y="1887404"/>
              <a:ext cx="2406650" cy="3199740"/>
              <a:chOff x="784225" y="1379404"/>
              <a:chExt cx="2406650" cy="319974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167" y="1379404"/>
                <a:ext cx="1799611" cy="3199306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705" b="34820"/>
              <a:stretch/>
            </p:blipFill>
            <p:spPr>
              <a:xfrm>
                <a:off x="784225" y="3076575"/>
                <a:ext cx="2406650" cy="273206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5" name="Freeform 14"/>
              <p:cNvSpPr/>
              <p:nvPr/>
            </p:nvSpPr>
            <p:spPr>
              <a:xfrm>
                <a:off x="784225" y="3349625"/>
                <a:ext cx="2406650" cy="114300"/>
              </a:xfrm>
              <a:custGeom>
                <a:avLst/>
                <a:gdLst>
                  <a:gd name="connsiteX0" fmla="*/ 0 w 2406650"/>
                  <a:gd name="connsiteY0" fmla="*/ 3175 h 114300"/>
                  <a:gd name="connsiteX1" fmla="*/ 301625 w 2406650"/>
                  <a:gd name="connsiteY1" fmla="*/ 111125 h 114300"/>
                  <a:gd name="connsiteX2" fmla="*/ 2111375 w 2406650"/>
                  <a:gd name="connsiteY2" fmla="*/ 114300 h 114300"/>
                  <a:gd name="connsiteX3" fmla="*/ 2406650 w 2406650"/>
                  <a:gd name="connsiteY3" fmla="*/ 0 h 114300"/>
                  <a:gd name="connsiteX4" fmla="*/ 0 w 2406650"/>
                  <a:gd name="connsiteY4" fmla="*/ 317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6650" h="114300">
                    <a:moveTo>
                      <a:pt x="0" y="3175"/>
                    </a:moveTo>
                    <a:lnTo>
                      <a:pt x="301625" y="111125"/>
                    </a:lnTo>
                    <a:lnTo>
                      <a:pt x="2111375" y="114300"/>
                    </a:lnTo>
                    <a:lnTo>
                      <a:pt x="2406650" y="0"/>
                    </a:lnTo>
                    <a:lnTo>
                      <a:pt x="0" y="31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bg1">
                      <a:lumMod val="65000"/>
                    </a:schemeClr>
                  </a:gs>
                  <a:gs pos="83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5706" y="3454401"/>
                <a:ext cx="602071" cy="61488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634" y="3452020"/>
                <a:ext cx="602071" cy="61488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5"/>
              <a:srcRect t="1593" b="15531"/>
              <a:stretch/>
            </p:blipFill>
            <p:spPr>
              <a:xfrm>
                <a:off x="1683634" y="4069557"/>
                <a:ext cx="602071" cy="509587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5"/>
              <a:srcRect t="1595" b="16040"/>
              <a:stretch/>
            </p:blipFill>
            <p:spPr>
              <a:xfrm>
                <a:off x="2285706" y="4072690"/>
                <a:ext cx="602071" cy="506454"/>
              </a:xfrm>
              <a:prstGeom prst="rect">
                <a:avLst/>
              </a:prstGeom>
            </p:spPr>
          </p:pic>
        </p:grpSp>
      </p:grpSp>
      <p:sp>
        <p:nvSpPr>
          <p:cNvPr id="27" name="Título 3"/>
          <p:cNvSpPr>
            <a:spLocks noGrp="1"/>
          </p:cNvSpPr>
          <p:nvPr>
            <p:ph type="title"/>
          </p:nvPr>
        </p:nvSpPr>
        <p:spPr>
          <a:xfrm>
            <a:off x="658163" y="138514"/>
            <a:ext cx="10928787" cy="645359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rgbClr val="008FE5"/>
                </a:solidFill>
                <a:latin typeface="+mn-lt"/>
                <a:ea typeface="Lato Light" panose="020F0502020204030203" pitchFamily="34" charset="0"/>
                <a:cs typeface="Times New Roman" panose="02020603050405020304" pitchFamily="18" charset="0"/>
              </a:rPr>
              <a:t>Zalo và ZaloPay</a:t>
            </a:r>
            <a:endParaRPr lang="en-US" sz="4000" b="1">
              <a:solidFill>
                <a:srgbClr val="008FE5"/>
              </a:solidFill>
              <a:latin typeface="+mn-lt"/>
              <a:ea typeface="Lato Light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72627" y="5488707"/>
            <a:ext cx="208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smtClean="0"/>
              <a:t>Chọn icon “Ví” </a:t>
            </a:r>
            <a:endParaRPr lang="en-US" sz="1400" i="1"/>
          </a:p>
        </p:txBody>
      </p:sp>
      <p:grpSp>
        <p:nvGrpSpPr>
          <p:cNvPr id="9" name="Group 8"/>
          <p:cNvGrpSpPr/>
          <p:nvPr/>
        </p:nvGrpSpPr>
        <p:grpSpPr>
          <a:xfrm>
            <a:off x="1183226" y="1193465"/>
            <a:ext cx="2088681" cy="4186728"/>
            <a:chOff x="3352800" y="1393693"/>
            <a:chExt cx="2088681" cy="418672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1393693"/>
              <a:ext cx="2088681" cy="418672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136" y="1920750"/>
              <a:ext cx="1769934" cy="314655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10" name="Oval 9"/>
          <p:cNvSpPr/>
          <p:nvPr/>
        </p:nvSpPr>
        <p:spPr>
          <a:xfrm>
            <a:off x="2775374" y="4555876"/>
            <a:ext cx="397078" cy="397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982" y="1720522"/>
            <a:ext cx="1769935" cy="31465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2" name="Oval 31"/>
          <p:cNvSpPr/>
          <p:nvPr/>
        </p:nvSpPr>
        <p:spPr>
          <a:xfrm>
            <a:off x="6494066" y="3310404"/>
            <a:ext cx="397078" cy="397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78938" y="5491645"/>
            <a:ext cx="208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smtClean="0"/>
              <a:t>Chọn “+” tại màn hình chát</a:t>
            </a:r>
            <a:endParaRPr lang="en-US" sz="1400" i="1"/>
          </a:p>
        </p:txBody>
      </p:sp>
      <p:sp>
        <p:nvSpPr>
          <p:cNvPr id="24" name="TextBox 23"/>
          <p:cNvSpPr txBox="1"/>
          <p:nvPr/>
        </p:nvSpPr>
        <p:spPr>
          <a:xfrm>
            <a:off x="9297828" y="5488706"/>
            <a:ext cx="208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smtClean="0"/>
              <a:t>Màn hình chuyển tiền “ZaloPay”  được  gọi lên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13995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29" y="1393693"/>
            <a:ext cx="2088681" cy="41867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/>
          <p:cNvGrpSpPr/>
          <p:nvPr/>
        </p:nvGrpSpPr>
        <p:grpSpPr>
          <a:xfrm>
            <a:off x="9336009" y="1393693"/>
            <a:ext cx="2088681" cy="4186728"/>
            <a:chOff x="9260703" y="1393693"/>
            <a:chExt cx="2088681" cy="418672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703" y="1393693"/>
              <a:ext cx="2088681" cy="418672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5239" y="1887404"/>
              <a:ext cx="1799611" cy="319930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6599445" y="1887404"/>
            <a:ext cx="2406650" cy="3199306"/>
            <a:chOff x="6323677" y="1379404"/>
            <a:chExt cx="2406650" cy="31993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881" y="1379404"/>
              <a:ext cx="1799611" cy="319930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4" name="Freeform 23"/>
            <p:cNvSpPr/>
            <p:nvPr/>
          </p:nvSpPr>
          <p:spPr>
            <a:xfrm>
              <a:off x="6323677" y="2587625"/>
              <a:ext cx="2406650" cy="114300"/>
            </a:xfrm>
            <a:custGeom>
              <a:avLst/>
              <a:gdLst>
                <a:gd name="connsiteX0" fmla="*/ 0 w 2406650"/>
                <a:gd name="connsiteY0" fmla="*/ 3175 h 114300"/>
                <a:gd name="connsiteX1" fmla="*/ 301625 w 2406650"/>
                <a:gd name="connsiteY1" fmla="*/ 111125 h 114300"/>
                <a:gd name="connsiteX2" fmla="*/ 2111375 w 2406650"/>
                <a:gd name="connsiteY2" fmla="*/ 114300 h 114300"/>
                <a:gd name="connsiteX3" fmla="*/ 2406650 w 2406650"/>
                <a:gd name="connsiteY3" fmla="*/ 0 h 114300"/>
                <a:gd name="connsiteX4" fmla="*/ 0 w 2406650"/>
                <a:gd name="connsiteY4" fmla="*/ 317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650" h="114300">
                  <a:moveTo>
                    <a:pt x="0" y="3175"/>
                  </a:moveTo>
                  <a:lnTo>
                    <a:pt x="301625" y="111125"/>
                  </a:lnTo>
                  <a:lnTo>
                    <a:pt x="2111375" y="114300"/>
                  </a:lnTo>
                  <a:lnTo>
                    <a:pt x="2406650" y="0"/>
                  </a:lnTo>
                  <a:lnTo>
                    <a:pt x="0" y="317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>
                    <a:lumMod val="65000"/>
                  </a:schemeClr>
                </a:gs>
                <a:gs pos="83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69" b="56479"/>
            <a:stretch/>
          </p:blipFill>
          <p:spPr>
            <a:xfrm>
              <a:off x="6335045" y="2318898"/>
              <a:ext cx="2395282" cy="26623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7" name="Título 3"/>
          <p:cNvSpPr>
            <a:spLocks noGrp="1"/>
          </p:cNvSpPr>
          <p:nvPr>
            <p:ph type="title"/>
          </p:nvPr>
        </p:nvSpPr>
        <p:spPr>
          <a:xfrm>
            <a:off x="658163" y="138514"/>
            <a:ext cx="10928787" cy="645359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rgbClr val="008FE5"/>
                </a:solidFill>
                <a:latin typeface="+mn-lt"/>
                <a:ea typeface="Lato Light" panose="020F0502020204030203" pitchFamily="34" charset="0"/>
                <a:cs typeface="Times New Roman" panose="02020603050405020304" pitchFamily="18" charset="0"/>
              </a:rPr>
              <a:t>Zalo và ZaloPay</a:t>
            </a:r>
            <a:endParaRPr lang="en-US" sz="4000" b="1">
              <a:solidFill>
                <a:srgbClr val="008FE5"/>
              </a:solidFill>
              <a:latin typeface="+mn-lt"/>
              <a:ea typeface="Lato Light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5487" y="5783827"/>
            <a:ext cx="2256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smtClean="0"/>
              <a:t>Chọn “…” trên app Zalo</a:t>
            </a:r>
            <a:endParaRPr lang="en-US" sz="1400" i="1"/>
          </a:p>
        </p:txBody>
      </p:sp>
      <p:grpSp>
        <p:nvGrpSpPr>
          <p:cNvPr id="12" name="Group 11"/>
          <p:cNvGrpSpPr/>
          <p:nvPr/>
        </p:nvGrpSpPr>
        <p:grpSpPr>
          <a:xfrm>
            <a:off x="1299618" y="1425970"/>
            <a:ext cx="2088681" cy="4186728"/>
            <a:chOff x="1299618" y="1425970"/>
            <a:chExt cx="2088681" cy="418672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618" y="1425970"/>
              <a:ext cx="2088681" cy="418672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393" y="1935935"/>
              <a:ext cx="1776598" cy="31583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Oval 10"/>
            <p:cNvSpPr/>
            <p:nvPr/>
          </p:nvSpPr>
          <p:spPr>
            <a:xfrm>
              <a:off x="2874041" y="4810589"/>
              <a:ext cx="361950" cy="361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68337" y="1425970"/>
            <a:ext cx="2088681" cy="4186728"/>
            <a:chOff x="4068337" y="1425970"/>
            <a:chExt cx="2088681" cy="418672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337" y="1425970"/>
              <a:ext cx="2088681" cy="418672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112" y="1928315"/>
              <a:ext cx="1776598" cy="31583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5" name="Oval 34"/>
            <p:cNvSpPr/>
            <p:nvPr/>
          </p:nvSpPr>
          <p:spPr>
            <a:xfrm>
              <a:off x="5718914" y="1955449"/>
              <a:ext cx="361950" cy="361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>
            <a:off x="6395033" y="2514600"/>
            <a:ext cx="920167" cy="9201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68337" y="5783827"/>
            <a:ext cx="2088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smtClean="0"/>
              <a:t>Chọn tiếp “…” trên giao dịch cá nhân của app Zalo</a:t>
            </a:r>
            <a:endParaRPr lang="en-US" sz="1400" i="1"/>
          </a:p>
        </p:txBody>
      </p:sp>
      <p:sp>
        <p:nvSpPr>
          <p:cNvPr id="22" name="TextBox 21"/>
          <p:cNvSpPr txBox="1"/>
          <p:nvPr/>
        </p:nvSpPr>
        <p:spPr>
          <a:xfrm>
            <a:off x="6674298" y="5783827"/>
            <a:ext cx="2256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smtClean="0"/>
              <a:t>Thông tin ví ZaloPay được đặt màn hình cá nhân Zalo</a:t>
            </a:r>
            <a:endParaRPr lang="en-US" sz="1400" i="1"/>
          </a:p>
        </p:txBody>
      </p:sp>
      <p:sp>
        <p:nvSpPr>
          <p:cNvPr id="28" name="TextBox 27"/>
          <p:cNvSpPr txBox="1"/>
          <p:nvPr/>
        </p:nvSpPr>
        <p:spPr>
          <a:xfrm>
            <a:off x="9251878" y="5783827"/>
            <a:ext cx="2256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smtClean="0"/>
              <a:t>Thông tin ví ZaloPay được đặt gọi lên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14409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71" y="71957"/>
            <a:ext cx="9828736" cy="681797"/>
          </a:xfrm>
        </p:spPr>
        <p:txBody>
          <a:bodyPr>
            <a:normAutofit/>
          </a:bodyPr>
          <a:lstStyle/>
          <a:p>
            <a:r>
              <a:rPr lang="en-US" b="1" smtClean="0">
                <a:cs typeface="Times New Roman" panose="02020603050405020304" pitchFamily="18" charset="0"/>
              </a:rPr>
              <a:t>Đối tác Ngân hàng</a:t>
            </a:r>
            <a:endParaRPr lang="en-US" b="1">
              <a:cs typeface="Times New Roman" panose="0202060305040502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46100" y="1206224"/>
            <a:ext cx="11023600" cy="1511300"/>
            <a:chOff x="546100" y="1701800"/>
            <a:chExt cx="11023600" cy="1511300"/>
          </a:xfrm>
        </p:grpSpPr>
        <p:sp>
          <p:nvSpPr>
            <p:cNvPr id="12" name="Rectangle 11"/>
            <p:cNvSpPr/>
            <p:nvPr/>
          </p:nvSpPr>
          <p:spPr>
            <a:xfrm>
              <a:off x="546100" y="2025650"/>
              <a:ext cx="11023600" cy="1187450"/>
            </a:xfrm>
            <a:prstGeom prst="rect">
              <a:avLst/>
            </a:prstGeom>
            <a:noFill/>
            <a:ln w="12700">
              <a:solidFill>
                <a:srgbClr val="008F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87399" y="1701800"/>
              <a:ext cx="3915229" cy="647700"/>
            </a:xfrm>
            <a:prstGeom prst="roundRect">
              <a:avLst/>
            </a:prstGeom>
            <a:solidFill>
              <a:srgbClr val="008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cs typeface="Times New Roman" panose="02020603050405020304" pitchFamily="18" charset="0"/>
                </a:rPr>
                <a:t>NGÂN HÀNG KẾT NỐI TRỰC TIẾP</a:t>
              </a:r>
              <a:endParaRPr 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6100" y="2892425"/>
            <a:ext cx="11023600" cy="1511300"/>
            <a:chOff x="546100" y="3213100"/>
            <a:chExt cx="11023600" cy="1511300"/>
          </a:xfrm>
        </p:grpSpPr>
        <p:sp>
          <p:nvSpPr>
            <p:cNvPr id="13" name="Rectangle 12"/>
            <p:cNvSpPr/>
            <p:nvPr/>
          </p:nvSpPr>
          <p:spPr>
            <a:xfrm>
              <a:off x="546100" y="3536950"/>
              <a:ext cx="11023600" cy="1187450"/>
            </a:xfrm>
            <a:prstGeom prst="rect">
              <a:avLst/>
            </a:prstGeom>
            <a:noFill/>
            <a:ln w="12700">
              <a:solidFill>
                <a:srgbClr val="008F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84086" y="3213100"/>
              <a:ext cx="3918542" cy="647700"/>
            </a:xfrm>
            <a:prstGeom prst="roundRect">
              <a:avLst/>
            </a:prstGeom>
            <a:solidFill>
              <a:srgbClr val="008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cs typeface="Times New Roman" panose="02020603050405020304" pitchFamily="18" charset="0"/>
                </a:rPr>
                <a:t>TỔ CHỨC THẺ QUỐC TẾ</a:t>
              </a:r>
              <a:endParaRPr 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100" y="4617534"/>
            <a:ext cx="11023600" cy="2102581"/>
            <a:chOff x="546100" y="4639836"/>
            <a:chExt cx="11023600" cy="1605382"/>
          </a:xfrm>
        </p:grpSpPr>
        <p:sp>
          <p:nvSpPr>
            <p:cNvPr id="14" name="Rectangle 13"/>
            <p:cNvSpPr/>
            <p:nvPr/>
          </p:nvSpPr>
          <p:spPr>
            <a:xfrm>
              <a:off x="546100" y="4870450"/>
              <a:ext cx="11023600" cy="1374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8F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84086" y="4639836"/>
              <a:ext cx="3918542" cy="486626"/>
            </a:xfrm>
            <a:prstGeom prst="roundRect">
              <a:avLst/>
            </a:prstGeom>
            <a:solidFill>
              <a:srgbClr val="008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cs typeface="Times New Roman" panose="02020603050405020304" pitchFamily="18" charset="0"/>
                </a:rPr>
                <a:t>ZaloPay GATEWAY</a:t>
              </a:r>
              <a:endParaRPr lang="en-US"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1" y="1993888"/>
            <a:ext cx="1411273" cy="572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157" y="2103461"/>
            <a:ext cx="1023481" cy="353114"/>
          </a:xfrm>
          <a:prstGeom prst="rect">
            <a:avLst/>
          </a:prstGeom>
        </p:spPr>
      </p:pic>
      <p:pic>
        <p:nvPicPr>
          <p:cNvPr id="3074" name="Picture 2" descr="Kết quả hình ảnh cho SCB bank 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651"/>
          <a:stretch/>
        </p:blipFill>
        <p:spPr bwMode="auto">
          <a:xfrm>
            <a:off x="9307107" y="2024417"/>
            <a:ext cx="2049296" cy="5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206" y="2053429"/>
            <a:ext cx="1475053" cy="4531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411" y="2097236"/>
            <a:ext cx="1682669" cy="365565"/>
          </a:xfrm>
          <a:prstGeom prst="rect">
            <a:avLst/>
          </a:prstGeom>
        </p:spPr>
      </p:pic>
      <p:pic>
        <p:nvPicPr>
          <p:cNvPr id="3076" name="Picture 4" descr="Kết quả hình ảnh cho visa card  logo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22"/>
          <a:stretch/>
        </p:blipFill>
        <p:spPr bwMode="auto">
          <a:xfrm>
            <a:off x="1442307" y="3788003"/>
            <a:ext cx="1001536" cy="34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ết quả hình ảnh cho mastercard  logo +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27" y="3721633"/>
            <a:ext cx="2662527" cy="4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ết quả hình ảnh cho JCB  logo +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39" y="3621795"/>
            <a:ext cx="872965" cy="67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88" y="5461797"/>
            <a:ext cx="5185479" cy="4943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086" y="6002818"/>
            <a:ext cx="5187250" cy="4435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7543" y="5465536"/>
            <a:ext cx="5305205" cy="4748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7542" y="6002818"/>
            <a:ext cx="5338861" cy="443515"/>
          </a:xfrm>
          <a:prstGeom prst="rect">
            <a:avLst/>
          </a:prstGeom>
        </p:spPr>
      </p:pic>
      <p:pic>
        <p:nvPicPr>
          <p:cNvPr id="4098" name="Picture 2" descr="Kết quả hình ảnh cho cybersource logo +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53" y="3515029"/>
            <a:ext cx="2132872" cy="88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74232" y="2029580"/>
            <a:ext cx="1688669" cy="5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2"/>
          <a:stretch/>
        </p:blipFill>
        <p:spPr>
          <a:xfrm>
            <a:off x="333828" y="1046872"/>
            <a:ext cx="1410771" cy="1285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8" y="1016516"/>
            <a:ext cx="1742024" cy="13764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9778" y="2322461"/>
            <a:ext cx="270919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4BE04"/>
                </a:solidFill>
                <a:cs typeface="Times New Roman" panose="02020603050405020304" pitchFamily="18" charset="0"/>
              </a:rPr>
              <a:t>APP TO APP</a:t>
            </a:r>
          </a:p>
          <a:p>
            <a:r>
              <a:rPr lang="en-US" sz="1600" smtClean="0">
                <a:latin typeface="+mj-lt"/>
                <a:cs typeface="Times New Roman" panose="02020603050405020304" pitchFamily="18" charset="0"/>
              </a:rPr>
              <a:t>Chọn phương thức thanh toán là ZaloPay trên ứng dụng bán hàng - ZaloPay được gọi lên để thanh toán</a:t>
            </a:r>
            <a:endParaRPr lang="en-US" sz="16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03174" y="2322461"/>
            <a:ext cx="263728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4BE04"/>
                </a:solidFill>
                <a:cs typeface="Times New Roman" panose="02020603050405020304" pitchFamily="18" charset="0"/>
              </a:rPr>
              <a:t>WEB IN</a:t>
            </a:r>
            <a:r>
              <a:rPr lang="vi-VN" b="1">
                <a:solidFill>
                  <a:srgbClr val="04BE04"/>
                </a:solidFill>
                <a:cs typeface="Times New Roman" panose="02020603050405020304" pitchFamily="18" charset="0"/>
              </a:rPr>
              <a:t> APP</a:t>
            </a:r>
          </a:p>
          <a:p>
            <a:r>
              <a:rPr lang="en-US" sz="1600">
                <a:latin typeface="+mj-lt"/>
                <a:cs typeface="Times New Roman" panose="02020603050405020304" pitchFamily="18" charset="0"/>
              </a:rPr>
              <a:t>Gọi web đặt hàng của đối tác để tạo đơn hàng và thanh toán ngay trên ZaloPay</a:t>
            </a:r>
            <a:endParaRPr lang="vi-VN" sz="16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Título 3"/>
          <p:cNvSpPr>
            <a:spLocks noGrp="1"/>
          </p:cNvSpPr>
          <p:nvPr>
            <p:ph type="title"/>
          </p:nvPr>
        </p:nvSpPr>
        <p:spPr>
          <a:xfrm>
            <a:off x="596900" y="164464"/>
            <a:ext cx="10020300" cy="645359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rgbClr val="008FE5"/>
                </a:solidFill>
                <a:ea typeface="Lato Light" panose="020F0502020204030203" pitchFamily="34" charset="0"/>
                <a:cs typeface="Times New Roman" panose="02020603050405020304" pitchFamily="18" charset="0"/>
              </a:rPr>
              <a:t>Mô hình kết nối</a:t>
            </a:r>
            <a:endParaRPr lang="en-US" b="1">
              <a:solidFill>
                <a:srgbClr val="008FE5"/>
              </a:solidFill>
              <a:ea typeface="Lato Light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46342" y="2322461"/>
            <a:ext cx="255349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4BE04"/>
                </a:solidFill>
                <a:cs typeface="Times New Roman" panose="02020603050405020304" pitchFamily="18" charset="0"/>
              </a:rPr>
              <a:t>MOBILE WEB TO</a:t>
            </a:r>
            <a:r>
              <a:rPr lang="vi-VN" b="1">
                <a:solidFill>
                  <a:srgbClr val="04BE04"/>
                </a:solidFill>
                <a:cs typeface="Times New Roman" panose="02020603050405020304" pitchFamily="18" charset="0"/>
              </a:rPr>
              <a:t> APP</a:t>
            </a:r>
            <a:endParaRPr lang="en-US" b="1">
              <a:solidFill>
                <a:srgbClr val="04BE04"/>
              </a:solidFill>
              <a:cs typeface="Times New Roman" panose="02020603050405020304" pitchFamily="18" charset="0"/>
            </a:endParaRPr>
          </a:p>
          <a:p>
            <a:r>
              <a:rPr lang="en-US" sz="1600">
                <a:latin typeface="+mj-lt"/>
                <a:cs typeface="Times New Roman" panose="02020603050405020304" pitchFamily="18" charset="0"/>
              </a:rPr>
              <a:t>Chọn phương thức thanh toán là ZaloPay trên mobile web bán hàng - ZaloPay được gọi lên để thanh toán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90" y="3997939"/>
            <a:ext cx="1742024" cy="137641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339647" y="5225813"/>
            <a:ext cx="25068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4BE04"/>
                </a:solidFill>
                <a:cs typeface="Times New Roman" panose="02020603050405020304" pitchFamily="18" charset="0"/>
              </a:rPr>
              <a:t>QR PAY</a:t>
            </a:r>
          </a:p>
          <a:p>
            <a:r>
              <a:rPr lang="en-US" sz="1600">
                <a:latin typeface="+mj-lt"/>
                <a:cs typeface="Times New Roman" panose="02020603050405020304" pitchFamily="18" charset="0"/>
              </a:rPr>
              <a:t>Khách hàng quét mã QR tại các điểm bán hàng để thanh toán đơn hàng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227206" y="2322461"/>
            <a:ext cx="24485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04BE04"/>
                </a:solidFill>
                <a:cs typeface="Times New Roman" panose="02020603050405020304" pitchFamily="18" charset="0"/>
              </a:rPr>
              <a:t>QR TRÊN WEBSITE</a:t>
            </a:r>
          </a:p>
          <a:p>
            <a:r>
              <a:rPr lang="en-US" sz="1600">
                <a:latin typeface="+mj-lt"/>
                <a:cs typeface="Times New Roman" panose="02020603050405020304" pitchFamily="18" charset="0"/>
              </a:rPr>
              <a:t>Khách hàng quét mã QR trên Website bán hàng để thanh toán đơn hàng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327932" y="1003330"/>
            <a:ext cx="1598219" cy="1376415"/>
            <a:chOff x="4092178" y="3970544"/>
            <a:chExt cx="1742024" cy="137641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178" y="3970544"/>
              <a:ext cx="1742024" cy="137641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9200" y="4338408"/>
              <a:ext cx="424430" cy="639992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167134" y="5225813"/>
            <a:ext cx="25153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04BE04"/>
                </a:solidFill>
                <a:cs typeface="Times New Roman" panose="02020603050405020304" pitchFamily="18" charset="0"/>
              </a:rPr>
              <a:t>ZaLaPay ON DELIVERY </a:t>
            </a:r>
          </a:p>
          <a:p>
            <a:r>
              <a:rPr lang="en-US" sz="1600" smtClean="0">
                <a:latin typeface="+mj-lt"/>
                <a:cs typeface="Times New Roman" panose="02020603050405020304" pitchFamily="18" charset="0"/>
              </a:rPr>
              <a:t>Dùng ZaloPay để thanh toán khi nhận hàng. </a:t>
            </a:r>
            <a:r>
              <a:rPr lang="en-US" b="1" smtClean="0">
                <a:solidFill>
                  <a:srgbClr val="04BE04"/>
                </a:solidFill>
                <a:cs typeface="Times New Roman" panose="02020603050405020304" pitchFamily="18" charset="0"/>
              </a:rPr>
              <a:t>(ZOD)</a:t>
            </a:r>
            <a:endParaRPr lang="vi-VN" b="1" smtClean="0">
              <a:solidFill>
                <a:srgbClr val="04BE04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22232" y="4065386"/>
            <a:ext cx="1284214" cy="1284214"/>
            <a:chOff x="9332691" y="4029648"/>
            <a:chExt cx="1284214" cy="1284214"/>
          </a:xfrm>
        </p:grpSpPr>
        <p:pic>
          <p:nvPicPr>
            <p:cNvPr id="1026" name="Picture 2" descr="Kết quả hình ảnh cho cash on delivery icon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2691" y="4029648"/>
              <a:ext cx="1284214" cy="1284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Kết quả hình ảnh cho QR code +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124" y="4477968"/>
              <a:ext cx="264199" cy="264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746"/>
            <a:stretch/>
          </p:blipFill>
          <p:spPr>
            <a:xfrm>
              <a:off x="9450677" y="4725767"/>
              <a:ext cx="202391" cy="6702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317186" y="1192378"/>
            <a:ext cx="1257692" cy="1171045"/>
            <a:chOff x="9043937" y="1117555"/>
            <a:chExt cx="1257692" cy="1171045"/>
          </a:xfrm>
        </p:grpSpPr>
        <p:pic>
          <p:nvPicPr>
            <p:cNvPr id="3" name="Picture 2" descr="Kết quả hình ảnh cho pc icon + 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937" y="1117555"/>
              <a:ext cx="1171045" cy="117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Kết quả hình ảnh cho QR code icon + 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530" y="1371187"/>
              <a:ext cx="347858" cy="347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Kết quả hình ảnh cho mobile icon + 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09034" y="1447516"/>
              <a:ext cx="792595" cy="79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9708356" y="1531144"/>
              <a:ext cx="330994" cy="43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Kết quả hình ảnh cho QR code icon + 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4587" y="1637906"/>
              <a:ext cx="162278" cy="162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9777412" y="1619250"/>
              <a:ext cx="197643" cy="206556"/>
            </a:xfrm>
            <a:prstGeom prst="rect">
              <a:avLst/>
            </a:prstGeom>
            <a:noFill/>
            <a:ln>
              <a:solidFill>
                <a:srgbClr val="0090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309778" y="5225813"/>
            <a:ext cx="270919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04BE04"/>
                </a:solidFill>
                <a:cs typeface="Times New Roman" panose="02020603050405020304" pitchFamily="18" charset="0"/>
              </a:rPr>
              <a:t>PAYMENT GATEWAY</a:t>
            </a:r>
          </a:p>
          <a:p>
            <a:r>
              <a:rPr lang="en-US" sz="1600">
                <a:latin typeface="+mj-lt"/>
                <a:cs typeface="Times New Roman" panose="02020603050405020304" pitchFamily="18" charset="0"/>
              </a:rPr>
              <a:t>Khách hàng </a:t>
            </a:r>
            <a:r>
              <a:rPr lang="en-US" sz="1600" smtClean="0">
                <a:latin typeface="+mj-lt"/>
                <a:cs typeface="Times New Roman" panose="02020603050405020304" pitchFamily="18" charset="0"/>
              </a:rPr>
              <a:t>nhập thông tin thẻ trên Website </a:t>
            </a:r>
            <a:r>
              <a:rPr lang="en-US" sz="1600">
                <a:latin typeface="+mj-lt"/>
                <a:cs typeface="Times New Roman" panose="02020603050405020304" pitchFamily="18" charset="0"/>
              </a:rPr>
              <a:t>bán hàng để thanh toán đơn hàng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21485" y="4141852"/>
            <a:ext cx="1581271" cy="1178720"/>
            <a:chOff x="3668723" y="4254836"/>
            <a:chExt cx="1581271" cy="1178720"/>
          </a:xfrm>
        </p:grpSpPr>
        <p:pic>
          <p:nvPicPr>
            <p:cNvPr id="32" name="Picture 31" descr="Kết quả hình ảnh cho pc icon + 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723" y="4254836"/>
              <a:ext cx="1171045" cy="117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Kết quả hình ảnh cho hand and card ICON + 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1341" y="4344903"/>
              <a:ext cx="1088653" cy="108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6" descr="Kết quả hình ảnh cho mobile ICON + 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576" y="4246197"/>
            <a:ext cx="989827" cy="98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9003174" y="5225813"/>
            <a:ext cx="23741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04BE04"/>
                </a:solidFill>
                <a:cs typeface="Times New Roman" panose="02020603050405020304" pitchFamily="18" charset="0"/>
              </a:rPr>
              <a:t>THU HỘ</a:t>
            </a:r>
            <a:endParaRPr lang="vi-VN" b="1">
              <a:solidFill>
                <a:srgbClr val="04BE04"/>
              </a:solidFill>
              <a:cs typeface="Times New Roman" panose="02020603050405020304" pitchFamily="18" charset="0"/>
            </a:endParaRPr>
          </a:p>
          <a:p>
            <a:r>
              <a:rPr lang="en-US" sz="1600">
                <a:latin typeface="+mj-lt"/>
                <a:cs typeface="Times New Roman" panose="02020603050405020304" pitchFamily="18" charset="0"/>
              </a:rPr>
              <a:t>Dùng ZaloPay để làm kênh thu hộ dịch vụ .</a:t>
            </a:r>
            <a:endParaRPr lang="vi-VN" sz="160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122265" y="2830717"/>
            <a:ext cx="1899808" cy="1899806"/>
          </a:xfrm>
          <a:prstGeom prst="ellipse">
            <a:avLst/>
          </a:prstGeom>
          <a:solidFill>
            <a:srgbClr val="008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</a:t>
            </a:r>
            <a:r>
              <a:rPr lang="en-US" b="1" smtClean="0"/>
              <a:t>o-operate</a:t>
            </a:r>
            <a:endParaRPr lang="en-US" b="1"/>
          </a:p>
        </p:txBody>
      </p:sp>
      <p:pic>
        <p:nvPicPr>
          <p:cNvPr id="8" name="Picture 2" descr="Image result for fptshop logo +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642" y="3485589"/>
            <a:ext cx="1966141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658163" y="67236"/>
            <a:ext cx="10928785" cy="760307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rgbClr val="008FE5"/>
                </a:solidFill>
                <a:ea typeface="Lato Light" panose="020F0502020204030203" pitchFamily="34" charset="0"/>
                <a:cs typeface="Times New Roman" panose="02020603050405020304" pitchFamily="18" charset="0"/>
              </a:rPr>
              <a:t>Đối tác</a:t>
            </a:r>
            <a:endParaRPr lang="en-US" b="1" dirty="0">
              <a:solidFill>
                <a:srgbClr val="008FE5"/>
              </a:solidFill>
              <a:ea typeface="Lato Light" panose="020F050202020403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216409" y="1041400"/>
            <a:ext cx="6670797" cy="5816600"/>
            <a:chOff x="2956529" y="1041400"/>
            <a:chExt cx="6670797" cy="5816600"/>
          </a:xfrm>
        </p:grpSpPr>
        <p:sp>
          <p:nvSpPr>
            <p:cNvPr id="2" name="Rounded Rectangle 1"/>
            <p:cNvSpPr/>
            <p:nvPr/>
          </p:nvSpPr>
          <p:spPr>
            <a:xfrm>
              <a:off x="4969420" y="1172344"/>
              <a:ext cx="4657906" cy="5199071"/>
            </a:xfrm>
            <a:prstGeom prst="roundRect">
              <a:avLst>
                <a:gd name="adj" fmla="val 4675"/>
              </a:avLst>
            </a:prstGeom>
            <a:noFill/>
            <a:ln w="12700">
              <a:solidFill>
                <a:srgbClr val="04C0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c 2"/>
            <p:cNvSpPr/>
            <p:nvPr/>
          </p:nvSpPr>
          <p:spPr>
            <a:xfrm>
              <a:off x="2956529" y="2745020"/>
              <a:ext cx="1897332" cy="2060274"/>
            </a:xfrm>
            <a:prstGeom prst="arc">
              <a:avLst>
                <a:gd name="adj1" fmla="val 16845518"/>
                <a:gd name="adj2" fmla="val 4673188"/>
              </a:avLst>
            </a:prstGeom>
            <a:ln w="12700">
              <a:solidFill>
                <a:srgbClr val="04C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15975" y="1041400"/>
              <a:ext cx="193600" cy="581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079875" y="1197770"/>
              <a:ext cx="1029700" cy="1583530"/>
            </a:xfrm>
            <a:prstGeom prst="line">
              <a:avLst/>
            </a:prstGeom>
            <a:ln w="12700">
              <a:solidFill>
                <a:srgbClr val="04C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" idx="2"/>
            </p:cNvCxnSpPr>
            <p:nvPr/>
          </p:nvCxnSpPr>
          <p:spPr>
            <a:xfrm>
              <a:off x="4120521" y="4778407"/>
              <a:ext cx="989054" cy="1568418"/>
            </a:xfrm>
            <a:prstGeom prst="line">
              <a:avLst/>
            </a:prstGeom>
            <a:ln w="12700">
              <a:solidFill>
                <a:srgbClr val="04C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2" descr="Image result for tiki logo +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43007"/>
          <a:stretch/>
        </p:blipFill>
        <p:spPr bwMode="auto">
          <a:xfrm>
            <a:off x="518800" y="1495675"/>
            <a:ext cx="964839" cy="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Kết quả hình ảnh cho thegioididong logo +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19646"/>
          <a:stretch/>
        </p:blipFill>
        <p:spPr bwMode="auto">
          <a:xfrm>
            <a:off x="1738641" y="1231665"/>
            <a:ext cx="1406591" cy="74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https://img.123pay.vn/img123pay/images/merchant/307b6a2e7c539785b4b96aa3987c435f_nguyenki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030" y="1495675"/>
            <a:ext cx="1505452" cy="4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 flipH="1">
            <a:off x="238003" y="1025792"/>
            <a:ext cx="6670797" cy="5816600"/>
            <a:chOff x="2956529" y="1041400"/>
            <a:chExt cx="6670797" cy="5816600"/>
          </a:xfrm>
        </p:grpSpPr>
        <p:sp>
          <p:nvSpPr>
            <p:cNvPr id="67" name="Rounded Rectangle 66"/>
            <p:cNvSpPr/>
            <p:nvPr/>
          </p:nvSpPr>
          <p:spPr>
            <a:xfrm>
              <a:off x="4969420" y="1172344"/>
              <a:ext cx="4657906" cy="5199071"/>
            </a:xfrm>
            <a:prstGeom prst="roundRect">
              <a:avLst>
                <a:gd name="adj" fmla="val 4675"/>
              </a:avLst>
            </a:prstGeom>
            <a:noFill/>
            <a:ln w="12700">
              <a:solidFill>
                <a:srgbClr val="04C0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/>
            <p:cNvSpPr/>
            <p:nvPr/>
          </p:nvSpPr>
          <p:spPr>
            <a:xfrm>
              <a:off x="2956529" y="2745020"/>
              <a:ext cx="1897332" cy="2060274"/>
            </a:xfrm>
            <a:prstGeom prst="arc">
              <a:avLst>
                <a:gd name="adj1" fmla="val 16845518"/>
                <a:gd name="adj2" fmla="val 4673188"/>
              </a:avLst>
            </a:prstGeom>
            <a:ln w="12700">
              <a:solidFill>
                <a:srgbClr val="04C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915975" y="1041400"/>
              <a:ext cx="193600" cy="581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V="1">
              <a:off x="4079875" y="1197770"/>
              <a:ext cx="1029700" cy="1583530"/>
            </a:xfrm>
            <a:prstGeom prst="line">
              <a:avLst/>
            </a:prstGeom>
            <a:ln w="12700">
              <a:solidFill>
                <a:srgbClr val="04C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2"/>
            </p:cNvCxnSpPr>
            <p:nvPr/>
          </p:nvCxnSpPr>
          <p:spPr>
            <a:xfrm>
              <a:off x="4120521" y="4778407"/>
              <a:ext cx="989054" cy="1568418"/>
            </a:xfrm>
            <a:prstGeom prst="line">
              <a:avLst/>
            </a:prstGeom>
            <a:ln w="12700">
              <a:solidFill>
                <a:srgbClr val="04C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 descr="Kết quả hình ảnh cho THE COFFEE HOUSE Logo +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5" y="4343075"/>
            <a:ext cx="817717" cy="8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7"/>
          <a:srcRect l="4359" t="17763" r="7526" b="14554"/>
          <a:stretch/>
        </p:blipFill>
        <p:spPr>
          <a:xfrm>
            <a:off x="1606660" y="4655628"/>
            <a:ext cx="1663701" cy="365125"/>
          </a:xfrm>
          <a:prstGeom prst="rect">
            <a:avLst/>
          </a:prstGeom>
        </p:spPr>
      </p:pic>
      <p:pic>
        <p:nvPicPr>
          <p:cNvPr id="76" name="Picture 2" descr="Kết quả hình ảnh cho CGV logo +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327" y="2415879"/>
            <a:ext cx="902237" cy="3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98" y="2376285"/>
            <a:ext cx="580146" cy="580146"/>
          </a:xfrm>
          <a:prstGeom prst="rect">
            <a:avLst/>
          </a:prstGeom>
        </p:spPr>
      </p:pic>
      <p:pic>
        <p:nvPicPr>
          <p:cNvPr id="78" name="Picture 5" descr="C:\Users\localadm\Desktop\2cc2208cd66771f6730de6611dd27088_LOGO GALAXY Cinema-160x5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74" y="2363000"/>
            <a:ext cx="1208786" cy="4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20" y="2414830"/>
            <a:ext cx="974223" cy="476487"/>
          </a:xfrm>
          <a:prstGeom prst="rect">
            <a:avLst/>
          </a:prstGeom>
        </p:spPr>
      </p:pic>
      <p:pic>
        <p:nvPicPr>
          <p:cNvPr id="80" name="Picture 18" descr="Kết quả hình ảnh cho REDSUN logo +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604" y="1566851"/>
            <a:ext cx="1113222" cy="74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Kết quả hình ảnh cho IPPG imex pan pacific logo +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271" y="1677255"/>
            <a:ext cx="1003293" cy="4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8" descr="Kết quả hình ảnh cho QSR  + 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240" y="1584387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Kết quả hình ảnh cho Dcorp Logo + 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43"/>
          <a:stretch/>
        </p:blipFill>
        <p:spPr bwMode="auto">
          <a:xfrm>
            <a:off x="7201373" y="5594037"/>
            <a:ext cx="1060131" cy="37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Kết quả hình ảnh cho Ipos  Logo + 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14" y="5594037"/>
            <a:ext cx="1020073" cy="3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Kết quả hình ảnh cho maybanhang  Logo + 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23" y="5603177"/>
            <a:ext cx="1900752" cy="3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0" descr="Kết quả hình ảnh cho cukcuk  Logo + 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8" b="37318"/>
          <a:stretch/>
        </p:blipFill>
        <p:spPr bwMode="auto">
          <a:xfrm>
            <a:off x="10062708" y="4372452"/>
            <a:ext cx="1717295" cy="4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2" descr="Kết quả hình ảnh cho hello5  Logo + 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22" y="4089717"/>
            <a:ext cx="928350" cy="79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Kết quả hình ảnh cho dominos pizza  Logo + 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473" y="3347234"/>
            <a:ext cx="745665" cy="74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ết quả hình ảnh cho matbao logo + 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40" y="5620514"/>
            <a:ext cx="999252" cy="32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13741" y="4378747"/>
            <a:ext cx="1553648" cy="440827"/>
          </a:xfrm>
          <a:prstGeom prst="rect">
            <a:avLst/>
          </a:prstGeom>
        </p:spPr>
      </p:pic>
      <p:pic>
        <p:nvPicPr>
          <p:cNvPr id="1032" name="Picture 8" descr="Kết quả hình ảnh cho nhasachphuongnam PNC logo + png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8" b="32709"/>
          <a:stretch/>
        </p:blipFill>
        <p:spPr bwMode="auto">
          <a:xfrm>
            <a:off x="423320" y="3496735"/>
            <a:ext cx="1503607" cy="41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ết quả hình ảnh cho golden gate logo + 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725" y="1539072"/>
            <a:ext cx="790721" cy="7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ết quả hình ảnh cho máy bán hàng tự động sunwon logo + pn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" b="20593"/>
          <a:stretch/>
        </p:blipFill>
        <p:spPr bwMode="auto">
          <a:xfrm>
            <a:off x="10697525" y="2897139"/>
            <a:ext cx="997118" cy="79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ết quả hình ảnh cho vinasun taxi logo + 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13" y="3050203"/>
            <a:ext cx="780045" cy="6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ết quả hình ảnh cho mailinh taxi logo + pn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r="1132" b="33135"/>
          <a:stretch/>
        </p:blipFill>
        <p:spPr bwMode="auto">
          <a:xfrm>
            <a:off x="8985915" y="3161665"/>
            <a:ext cx="1244262" cy="41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9279" y="5515701"/>
            <a:ext cx="1526750" cy="416021"/>
          </a:xfrm>
          <a:prstGeom prst="rect">
            <a:avLst/>
          </a:prstGeom>
        </p:spPr>
      </p:pic>
      <p:pic>
        <p:nvPicPr>
          <p:cNvPr id="45" name="Picture 2" descr="Image result for saigontourist logo + pn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7"/>
          <a:stretch/>
        </p:blipFill>
        <p:spPr bwMode="auto">
          <a:xfrm>
            <a:off x="3581031" y="4427781"/>
            <a:ext cx="1401745" cy="5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" t="22587" b="23898"/>
          <a:stretch/>
        </p:blipFill>
        <p:spPr>
          <a:xfrm>
            <a:off x="3419024" y="5528966"/>
            <a:ext cx="1559136" cy="4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401</Words>
  <Application>Microsoft Macintosh PowerPoint</Application>
  <PresentationFormat>Widescreen</PresentationFormat>
  <Paragraphs>78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Calibri Light</vt:lpstr>
      <vt:lpstr>Courier New</vt:lpstr>
      <vt:lpstr>Lato Light</vt:lpstr>
      <vt:lpstr>Roboto Condensed</vt:lpstr>
      <vt:lpstr>Times New Roman</vt:lpstr>
      <vt:lpstr>Wingdings</vt:lpstr>
      <vt:lpstr>Arial</vt:lpstr>
      <vt:lpstr>Office Theme</vt:lpstr>
      <vt:lpstr>PowerPoint Presentation</vt:lpstr>
      <vt:lpstr>Giới thiệu về VNG</vt:lpstr>
      <vt:lpstr>Hệ sinh thái truyền thông</vt:lpstr>
      <vt:lpstr>ZaloPay là gì?</vt:lpstr>
      <vt:lpstr>Zalo và ZaloPay</vt:lpstr>
      <vt:lpstr>Zalo và ZaloPay</vt:lpstr>
      <vt:lpstr>Đối tác Ngân hàng</vt:lpstr>
      <vt:lpstr>Mô hình kết nối</vt:lpstr>
      <vt:lpstr>Đối tác</vt:lpstr>
      <vt:lpstr>Dịch vụ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Linh. Nguyễn Khánh (3)</dc:creator>
  <cp:lastModifiedBy>Linh. Nguyễn Khánh (3)</cp:lastModifiedBy>
  <cp:revision>2</cp:revision>
  <dcterms:created xsi:type="dcterms:W3CDTF">2018-05-02T02:06:17Z</dcterms:created>
  <dcterms:modified xsi:type="dcterms:W3CDTF">2018-05-02T02:21:56Z</dcterms:modified>
</cp:coreProperties>
</file>